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757" r:id="rId2"/>
    <p:sldId id="556" r:id="rId3"/>
    <p:sldId id="764" r:id="rId4"/>
    <p:sldId id="546" r:id="rId5"/>
    <p:sldId id="547" r:id="rId6"/>
    <p:sldId id="549" r:id="rId7"/>
    <p:sldId id="553" r:id="rId8"/>
    <p:sldId id="762" r:id="rId9"/>
    <p:sldId id="763" r:id="rId10"/>
    <p:sldId id="579" r:id="rId11"/>
    <p:sldId id="756" r:id="rId12"/>
    <p:sldId id="312" r:id="rId13"/>
    <p:sldId id="765" r:id="rId14"/>
    <p:sldId id="766" r:id="rId15"/>
    <p:sldId id="331" r:id="rId16"/>
    <p:sldId id="258" r:id="rId17"/>
    <p:sldId id="259" r:id="rId18"/>
    <p:sldId id="767" r:id="rId19"/>
    <p:sldId id="518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7" autoAdjust="0"/>
    <p:restoredTop sz="85812" autoAdjust="0"/>
  </p:normalViewPr>
  <p:slideViewPr>
    <p:cSldViewPr snapToGrid="0">
      <p:cViewPr varScale="1">
        <p:scale>
          <a:sx n="92" d="100"/>
          <a:sy n="92" d="100"/>
        </p:scale>
        <p:origin x="73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th\Desktop\PPT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389766900682346E-2"/>
          <c:y val="5.5863854617216685E-2"/>
          <c:w val="0.8416678497566672"/>
          <c:h val="0.86913055527381444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Urea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Sheet1!$C$3:$C$15</c:f>
              <c:numCache>
                <c:formatCode>General</c:formatCode>
                <c:ptCount val="13"/>
                <c:pt idx="0">
                  <c:v>380</c:v>
                </c:pt>
                <c:pt idx="1">
                  <c:v>372</c:v>
                </c:pt>
                <c:pt idx="2">
                  <c:v>413</c:v>
                </c:pt>
                <c:pt idx="3">
                  <c:v>507</c:v>
                </c:pt>
                <c:pt idx="4">
                  <c:v>513</c:v>
                </c:pt>
                <c:pt idx="5">
                  <c:v>513</c:v>
                </c:pt>
                <c:pt idx="6">
                  <c:v>690</c:v>
                </c:pt>
                <c:pt idx="7">
                  <c:v>923</c:v>
                </c:pt>
                <c:pt idx="8">
                  <c:v>990</c:v>
                </c:pt>
                <c:pt idx="9">
                  <c:v>896</c:v>
                </c:pt>
                <c:pt idx="10">
                  <c:v>672</c:v>
                </c:pt>
                <c:pt idx="11">
                  <c:v>596</c:v>
                </c:pt>
                <c:pt idx="12">
                  <c:v>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97-4FF8-BA14-0DF1506BEEE1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DAP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Sheet1!$D$3:$D$15</c:f>
              <c:numCache>
                <c:formatCode>General</c:formatCode>
                <c:ptCount val="13"/>
                <c:pt idx="0">
                  <c:v>555</c:v>
                </c:pt>
                <c:pt idx="1">
                  <c:v>565</c:v>
                </c:pt>
                <c:pt idx="2">
                  <c:v>580</c:v>
                </c:pt>
                <c:pt idx="3">
                  <c:v>615</c:v>
                </c:pt>
                <c:pt idx="4">
                  <c:v>641</c:v>
                </c:pt>
                <c:pt idx="5">
                  <c:v>730</c:v>
                </c:pt>
                <c:pt idx="6">
                  <c:v>682</c:v>
                </c:pt>
                <c:pt idx="7">
                  <c:v>804</c:v>
                </c:pt>
                <c:pt idx="8">
                  <c:v>898</c:v>
                </c:pt>
                <c:pt idx="9">
                  <c:v>915</c:v>
                </c:pt>
                <c:pt idx="10">
                  <c:v>920</c:v>
                </c:pt>
                <c:pt idx="11">
                  <c:v>924</c:v>
                </c:pt>
                <c:pt idx="12">
                  <c:v>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97-4FF8-BA14-0DF1506BEEE1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MOP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Sheet1!$E$3:$E$15</c:f>
              <c:numCache>
                <c:formatCode>General</c:formatCode>
                <c:ptCount val="13"/>
                <c:pt idx="0">
                  <c:v>273</c:v>
                </c:pt>
                <c:pt idx="1">
                  <c:v>280</c:v>
                </c:pt>
                <c:pt idx="2">
                  <c:v>280</c:v>
                </c:pt>
                <c:pt idx="3">
                  <c:v>280</c:v>
                </c:pt>
                <c:pt idx="4">
                  <c:v>280</c:v>
                </c:pt>
                <c:pt idx="5">
                  <c:v>280</c:v>
                </c:pt>
                <c:pt idx="6">
                  <c:v>280</c:v>
                </c:pt>
                <c:pt idx="7">
                  <c:v>280</c:v>
                </c:pt>
                <c:pt idx="8">
                  <c:v>445</c:v>
                </c:pt>
                <c:pt idx="9">
                  <c:v>445</c:v>
                </c:pt>
                <c:pt idx="10">
                  <c:v>590</c:v>
                </c:pt>
                <c:pt idx="11">
                  <c:v>590</c:v>
                </c:pt>
                <c:pt idx="12">
                  <c:v>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97-4FF8-BA14-0DF1506BEEE1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Sulphur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Sheet1!$F$3:$F$15</c:f>
              <c:numCache>
                <c:formatCode>General</c:formatCode>
                <c:ptCount val="13"/>
                <c:pt idx="0">
                  <c:v>220</c:v>
                </c:pt>
                <c:pt idx="1">
                  <c:v>216</c:v>
                </c:pt>
                <c:pt idx="2">
                  <c:v>226</c:v>
                </c:pt>
                <c:pt idx="3">
                  <c:v>221</c:v>
                </c:pt>
                <c:pt idx="4">
                  <c:v>214</c:v>
                </c:pt>
                <c:pt idx="5">
                  <c:v>234</c:v>
                </c:pt>
                <c:pt idx="6">
                  <c:v>263</c:v>
                </c:pt>
                <c:pt idx="7">
                  <c:v>277</c:v>
                </c:pt>
                <c:pt idx="8">
                  <c:v>308</c:v>
                </c:pt>
                <c:pt idx="9">
                  <c:v>330</c:v>
                </c:pt>
                <c:pt idx="10">
                  <c:v>344</c:v>
                </c:pt>
                <c:pt idx="11">
                  <c:v>445</c:v>
                </c:pt>
                <c:pt idx="12">
                  <c:v>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97-4FF8-BA14-0DF1506BEEE1}"/>
            </c:ext>
          </c:extLst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Phos. Acid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Sheet1!$G$3:$G$15</c:f>
              <c:numCache>
                <c:formatCode>General</c:formatCode>
                <c:ptCount val="13"/>
                <c:pt idx="0">
                  <c:v>876</c:v>
                </c:pt>
                <c:pt idx="1">
                  <c:v>998</c:v>
                </c:pt>
                <c:pt idx="2">
                  <c:v>998</c:v>
                </c:pt>
                <c:pt idx="3">
                  <c:v>1128</c:v>
                </c:pt>
                <c:pt idx="4">
                  <c:v>1160</c:v>
                </c:pt>
                <c:pt idx="5">
                  <c:v>1160</c:v>
                </c:pt>
                <c:pt idx="6">
                  <c:v>1330</c:v>
                </c:pt>
                <c:pt idx="7">
                  <c:v>1330</c:v>
                </c:pt>
                <c:pt idx="8">
                  <c:v>1330</c:v>
                </c:pt>
                <c:pt idx="9">
                  <c:v>1330</c:v>
                </c:pt>
                <c:pt idx="10">
                  <c:v>1330</c:v>
                </c:pt>
                <c:pt idx="11">
                  <c:v>1530</c:v>
                </c:pt>
                <c:pt idx="12">
                  <c:v>2050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897-4FF8-BA14-0DF1506BEEE1}"/>
            </c:ext>
          </c:extLst>
        </c:ser>
        <c:ser>
          <c:idx val="5"/>
          <c:order val="5"/>
          <c:tx>
            <c:strRef>
              <c:f>Sheet1!$H$2</c:f>
              <c:strCache>
                <c:ptCount val="1"/>
                <c:pt idx="0">
                  <c:v>Rock Phos.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Sheet1!$H$3:$H$15</c:f>
              <c:numCache>
                <c:formatCode>General</c:formatCode>
                <c:ptCount val="13"/>
                <c:pt idx="0">
                  <c:v>124</c:v>
                </c:pt>
                <c:pt idx="1">
                  <c:v>124</c:v>
                </c:pt>
                <c:pt idx="2">
                  <c:v>131</c:v>
                </c:pt>
                <c:pt idx="3">
                  <c:v>144</c:v>
                </c:pt>
                <c:pt idx="4">
                  <c:v>144</c:v>
                </c:pt>
                <c:pt idx="5">
                  <c:v>144</c:v>
                </c:pt>
                <c:pt idx="6">
                  <c:v>160</c:v>
                </c:pt>
                <c:pt idx="7">
                  <c:v>160</c:v>
                </c:pt>
                <c:pt idx="8">
                  <c:v>160</c:v>
                </c:pt>
                <c:pt idx="9">
                  <c:v>180</c:v>
                </c:pt>
                <c:pt idx="10">
                  <c:v>170</c:v>
                </c:pt>
                <c:pt idx="11">
                  <c:v>220</c:v>
                </c:pt>
                <c:pt idx="12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897-4FF8-BA14-0DF1506BEEE1}"/>
            </c:ext>
          </c:extLst>
        </c:ser>
        <c:ser>
          <c:idx val="6"/>
          <c:order val="6"/>
          <c:tx>
            <c:strRef>
              <c:f>Sheet1!$I$2</c:f>
              <c:strCache>
                <c:ptCount val="1"/>
                <c:pt idx="0">
                  <c:v>Ammonia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Sheet1!$B$3:$B$15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Sheet1!$I$3:$I$15</c:f>
              <c:numCache>
                <c:formatCode>General</c:formatCode>
                <c:ptCount val="13"/>
                <c:pt idx="0">
                  <c:v>545</c:v>
                </c:pt>
                <c:pt idx="1">
                  <c:v>545</c:v>
                </c:pt>
                <c:pt idx="2">
                  <c:v>545</c:v>
                </c:pt>
                <c:pt idx="3">
                  <c:v>585</c:v>
                </c:pt>
                <c:pt idx="4">
                  <c:v>625</c:v>
                </c:pt>
                <c:pt idx="5">
                  <c:v>625</c:v>
                </c:pt>
                <c:pt idx="6">
                  <c:v>615</c:v>
                </c:pt>
                <c:pt idx="7">
                  <c:v>670</c:v>
                </c:pt>
                <c:pt idx="8">
                  <c:v>825</c:v>
                </c:pt>
                <c:pt idx="9">
                  <c:v>900</c:v>
                </c:pt>
                <c:pt idx="10">
                  <c:v>900</c:v>
                </c:pt>
                <c:pt idx="11">
                  <c:v>1100</c:v>
                </c:pt>
                <c:pt idx="12">
                  <c:v>1100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897-4FF8-BA14-0DF1506BE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724175"/>
        <c:axId val="1173722511"/>
      </c:lineChart>
      <c:dateAx>
        <c:axId val="117372417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722511"/>
        <c:crosses val="autoZero"/>
        <c:auto val="1"/>
        <c:lblOffset val="100"/>
        <c:baseTimeUnit val="months"/>
      </c:dateAx>
      <c:valAx>
        <c:axId val="11737225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724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7960657447471513"/>
          <c:y val="0.29369045903667051"/>
          <c:w val="0.11193983937425585"/>
          <c:h val="0.59918462951783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BDDB-24A9-481E-8E66-94744C8DAEFD}" type="datetimeFigureOut">
              <a:rPr lang="en-US" smtClean="0"/>
              <a:pPr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091E4-8199-4622-83D6-26647FA16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091E4-8199-4622-83D6-26647FA169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1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091E4-8199-4622-83D6-26647FA169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6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091E4-8199-4622-83D6-26647FA169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3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091E4-8199-4622-83D6-26647FA169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2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A84-D54F-40A4-94EC-8257C9B8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84777-53BB-4037-943E-0275EBC3F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B3CCB-B604-4A7E-8608-10B35398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D358-7B07-4EEA-A6C9-8CBFB6EA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C2676-5747-4A15-B1A3-D15F5BF7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7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E6EB-8430-4AB5-AD2E-CF31E6B4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AC461-DC87-4162-8F50-F00361C70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0AD71-5993-4107-BC7B-C0AC9022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98F90-E5E4-4AE5-B1CA-9C097DCC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B17-3001-4D58-ADEC-392A4FE1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84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EDD31-61D1-415D-A238-A673CBA70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54E8C-2D93-40CC-AEC9-3928F5BA8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E2D2-EA65-4A2B-9B1F-D5A78C51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96FD4-18F5-4063-AFF5-C7AD61BD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A9642-FD8A-4576-A57C-EE18C316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9F0E-E6CE-4DF0-AD9C-60BCF5C7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5B4E5-2243-44F0-8D03-2A005D30F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5FCB5-BFB7-4E6F-8F5D-B8CA71EC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0A49D-241C-4CB1-BF0A-27DD0F46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C07DD-4A90-4D4B-8658-84376C9E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29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CA34-A3C5-419A-BFE7-9B74282A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8AE69-CD55-4696-AFCA-0D497D7B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CA242-6854-4DC2-AE0C-C36D787C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7E04-1E32-4999-AC6A-5068EC95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1347-C575-4D69-85AA-35410715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2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B8F9-490C-416B-BD7B-044ADA11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489A-0C39-4CB4-B129-D61520C6C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05BA-D015-46F8-8964-C916A82B4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27A7D-4CC1-4E39-ACA4-23979013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BC298-BA5F-4769-BC22-DE6575D2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8C2E3-6C99-4A9D-8053-9D1E4FF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49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ED1A-FAFA-499A-B3B8-ABCB1F46B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3D296-61D1-427D-B7D0-3E8161FD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1E63E-E4ED-41BC-8166-4DECAF49B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67C5-C60B-4FF8-8E2B-322DD4A20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B73C6-571A-43E7-94E4-E54B55AD8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EF54B-32A9-4110-90EA-EFF60034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E961C-BEAE-45E2-A64A-0B22CD8B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8BD97-12A9-4EEE-88AB-C84FFF3B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20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F72F-B73E-49CB-A21A-BB4D8021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55AC9-6FAB-490C-8745-3B30C149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B7583-4D2D-495D-8C0D-A50F4DCB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FDF32-B019-46A1-B00D-726FFB1E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25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45B8-9AC2-4370-A017-605A7F45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668A7-3650-4A3A-8C94-8F4B9BA9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A0064-DB96-495A-A093-870E12D5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6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AF11C-655D-4D06-96A3-AC737C51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2450-E0F0-4BEB-B507-62B9EC22A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7B44C-A940-40B1-A338-0C74CD5B1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D256F-96FB-4415-A658-4939C248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66643-0CC8-4D23-8087-C28692C7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2C17-EBB0-43DC-803B-CD8B31E6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89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8DAE-8CBD-441F-8F3B-887607B7C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99747-3C94-4E42-90A7-455D761D3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E414D-4CD4-4C1B-A3FD-C5AE6545D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5ED27-F43F-4CBF-BDD4-8F21C581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0775F-9C97-44AF-88DA-94D71004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13412-648A-4E9C-B5F2-4521AFB9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37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2AEC5-E633-485E-BD0C-FE00452A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7B02E-7A97-40E7-AA45-1AB7C2C7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A0C51-493F-498F-9834-CF3FCE460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4E17-5597-43D0-8C6F-2A315C4023BC}" type="datetimeFigureOut">
              <a:rPr lang="en-IN" smtClean="0"/>
              <a:pPr/>
              <a:t>18/04/22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4B8BE-0B3F-4BD6-AFD1-CAAD30333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508B3-851C-4E6C-A747-DF41C0635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4878-AFC0-42D7-8764-03862456F4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29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312" y="597930"/>
            <a:ext cx="10481733" cy="5734255"/>
          </a:xfrm>
        </p:spPr>
        <p:txBody>
          <a:bodyPr anchor="ctr">
            <a:noAutofit/>
          </a:bodyPr>
          <a:lstStyle/>
          <a:p>
            <a:r>
              <a:rPr lang="en-US" sz="2800" b="1" dirty="0">
                <a:latin typeface="+mn-lt"/>
                <a:cs typeface="Arial" pitchFamily="34" charset="0"/>
              </a:rPr>
              <a:t>Department of Fertilizers</a:t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Availability of Fertilizers for </a:t>
            </a:r>
            <a:r>
              <a:rPr lang="en-US" sz="3600" b="1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Kharif Season - 22 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br>
              <a:rPr lang="en-US" sz="2400" b="1" dirty="0">
                <a:latin typeface="+mn-lt"/>
                <a:cs typeface="Arial" pitchFamily="34" charset="0"/>
              </a:rPr>
            </a:br>
            <a:r>
              <a:rPr lang="en-US" sz="2400" b="1" dirty="0">
                <a:latin typeface="+mn-lt"/>
                <a:cs typeface="Arial" pitchFamily="34" charset="0"/>
              </a:rPr>
              <a:t>19 April 2022</a:t>
            </a:r>
            <a:br>
              <a:rPr lang="en-US" sz="2400" b="1" dirty="0">
                <a:latin typeface="+mn-lt"/>
                <a:cs typeface="Arial" pitchFamily="34" charset="0"/>
              </a:rPr>
            </a:br>
            <a:r>
              <a:rPr lang="en-US" sz="2400" b="1" dirty="0">
                <a:latin typeface="+mn-lt"/>
                <a:cs typeface="Arial" pitchFamily="34" charset="0"/>
              </a:rPr>
              <a:t>NACS, </a:t>
            </a:r>
            <a:r>
              <a:rPr lang="en-US" sz="2400" b="1" dirty="0" err="1">
                <a:latin typeface="+mn-lt"/>
                <a:cs typeface="Arial" pitchFamily="34" charset="0"/>
              </a:rPr>
              <a:t>Pusa</a:t>
            </a:r>
            <a:r>
              <a:rPr lang="en-US" sz="2400" b="1" dirty="0">
                <a:latin typeface="+mn-lt"/>
                <a:cs typeface="Arial" pitchFamily="34" charset="0"/>
              </a:rPr>
              <a:t> Complex, ICAR, New Delhi</a:t>
            </a:r>
          </a:p>
        </p:txBody>
      </p:sp>
      <p:pic>
        <p:nvPicPr>
          <p:cNvPr id="3" name="Picture 3" descr="Ashok Stambh.jpeg">
            <a:extLst>
              <a:ext uri="{FF2B5EF4-FFF2-40B4-BE49-F238E27FC236}">
                <a16:creationId xmlns:a16="http://schemas.microsoft.com/office/drawing/2014/main" id="{80133630-54CF-2BEE-A188-35A0716CB6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656" y="715923"/>
            <a:ext cx="627518" cy="65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651" y="378153"/>
            <a:ext cx="7356764" cy="6771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Budget Availability for Fertiliser Subsidy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691587"/>
              </p:ext>
            </p:extLst>
          </p:nvPr>
        </p:nvGraphicFramePr>
        <p:xfrm>
          <a:off x="778598" y="2301008"/>
          <a:ext cx="10575202" cy="268594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49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825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Year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P&amp;K Fertiliser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Urea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 Subsidy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31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2019-20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26,368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57,109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83,477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031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2020-21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38,990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99,537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</a:rPr>
                        <a:t>138,527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031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2021-22 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/>
                        <a:t>57,202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/>
                        <a:t>1,04,982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1,62,184</a:t>
                      </a:r>
                      <a:endParaRPr lang="en-IN" sz="2400" b="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031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2022-23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42,000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67,187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1,09,187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193736"/>
                  </a:ext>
                </a:extLst>
              </a:tr>
            </a:tbl>
          </a:graphicData>
        </a:graphic>
      </p:graphicFrame>
      <p:sp>
        <p:nvSpPr>
          <p:cNvPr id="102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16A5E0-CFC1-4FEC-8990-12BB4EBD76E4}" type="slidenum">
              <a:rPr lang="en-IN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IN" altLang="en-US" sz="1200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1853" y="1818742"/>
            <a:ext cx="1672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( </a:t>
            </a:r>
            <a:r>
              <a:rPr lang="en-IN" sz="2000" b="1" dirty="0" err="1"/>
              <a:t>Rs</a:t>
            </a:r>
            <a:r>
              <a:rPr lang="en-IN" sz="2000" b="1" dirty="0"/>
              <a:t>. in Crore )</a:t>
            </a:r>
          </a:p>
        </p:txBody>
      </p:sp>
    </p:spTree>
    <p:extLst>
      <p:ext uri="{BB962C8B-B14F-4D97-AF65-F5344CB8AC3E}">
        <p14:creationId xmlns:p14="http://schemas.microsoft.com/office/powerpoint/2010/main" val="8937932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5605E-C3C1-45F7-A5CA-CA20E15E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22" y="276934"/>
            <a:ext cx="11058378" cy="78524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NBS Rates for P&amp;K Fertilizers for Kharif 22</a:t>
            </a:r>
            <a:endParaRPr lang="en-IN" sz="3200" b="1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D26E-4C3C-433C-9A34-1DE29D538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23" y="1378184"/>
            <a:ext cx="11444457" cy="4611136"/>
          </a:xfrm>
        </p:spPr>
        <p:txBody>
          <a:bodyPr>
            <a:normAutofit lnSpcReduction="10000"/>
          </a:bodyPr>
          <a:lstStyle/>
          <a:p>
            <a:pPr marL="455613" indent="-455613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International Prices of Fertilizers and Raw Materials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Arial" panose="020B0604020202020204" pitchFamily="34" charset="0"/>
                <a:cs typeface="Arial" panose="020B0604020202020204" pitchFamily="34" charset="0"/>
              </a:rPr>
              <a:t>constantly rising </a:t>
            </a: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since January 2021</a:t>
            </a:r>
          </a:p>
          <a:p>
            <a:pPr marL="455613" indent="-455613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IMC recommended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evision of NBS rates </a:t>
            </a:r>
            <a:r>
              <a:rPr lang="en-US" dirty="0">
                <a:ea typeface="Arial" panose="020B0604020202020204" pitchFamily="34" charset="0"/>
                <a:cs typeface="Arial" panose="020B0604020202020204" pitchFamily="34" charset="0"/>
              </a:rPr>
              <a:t>for Nutrients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Arial" panose="020B0604020202020204" pitchFamily="34" charset="0"/>
                <a:cs typeface="Arial" panose="020B0604020202020204" pitchFamily="34" charset="0"/>
              </a:rPr>
              <a:t>N, P, K, S for Kharif 22 </a:t>
            </a: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on average International Prices </a:t>
            </a: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Fertilizers in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Arial" panose="020B0604020202020204" pitchFamily="34" charset="0"/>
                <a:cs typeface="Arial" panose="020B0604020202020204" pitchFamily="34" charset="0"/>
              </a:rPr>
              <a:t>March 2022</a:t>
            </a: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 as a special case this year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55613" indent="-455613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Cabinet approval on NBS Rates for Kharif 22 awaited </a:t>
            </a:r>
          </a:p>
          <a:p>
            <a:pPr marL="455613" indent="-455613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Once announced, new NBS Rates will be </a:t>
            </a:r>
            <a:r>
              <a:rPr lang="en-US" dirty="0">
                <a:cs typeface="Arial" panose="020B0604020202020204" pitchFamily="34" charset="0"/>
              </a:rPr>
              <a:t>applicable from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1st April 2022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60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76696"/>
            <a:ext cx="7886700" cy="87085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Trends of International Prices in 2020-21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994757"/>
              </p:ext>
            </p:extLst>
          </p:nvPr>
        </p:nvGraphicFramePr>
        <p:xfrm>
          <a:off x="304801" y="1203857"/>
          <a:ext cx="11305307" cy="50194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8855">
                  <a:extLst>
                    <a:ext uri="{9D8B030D-6E8A-4147-A177-3AD203B41FA5}">
                      <a16:colId xmlns:a16="http://schemas.microsoft.com/office/drawing/2014/main" val="2479366206"/>
                    </a:ext>
                  </a:extLst>
                </a:gridCol>
                <a:gridCol w="1020133">
                  <a:extLst>
                    <a:ext uri="{9D8B030D-6E8A-4147-A177-3AD203B41FA5}">
                      <a16:colId xmlns:a16="http://schemas.microsoft.com/office/drawing/2014/main" val="734736576"/>
                    </a:ext>
                  </a:extLst>
                </a:gridCol>
                <a:gridCol w="1327570">
                  <a:extLst>
                    <a:ext uri="{9D8B030D-6E8A-4147-A177-3AD203B41FA5}">
                      <a16:colId xmlns:a16="http://schemas.microsoft.com/office/drawing/2014/main" val="3699952266"/>
                    </a:ext>
                  </a:extLst>
                </a:gridCol>
                <a:gridCol w="1355518">
                  <a:extLst>
                    <a:ext uri="{9D8B030D-6E8A-4147-A177-3AD203B41FA5}">
                      <a16:colId xmlns:a16="http://schemas.microsoft.com/office/drawing/2014/main" val="2819495018"/>
                    </a:ext>
                  </a:extLst>
                </a:gridCol>
                <a:gridCol w="1463632">
                  <a:extLst>
                    <a:ext uri="{9D8B030D-6E8A-4147-A177-3AD203B41FA5}">
                      <a16:colId xmlns:a16="http://schemas.microsoft.com/office/drawing/2014/main" val="2908191112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3399426404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3807059829"/>
                    </a:ext>
                  </a:extLst>
                </a:gridCol>
                <a:gridCol w="1316181">
                  <a:extLst>
                    <a:ext uri="{9D8B030D-6E8A-4147-A177-3AD203B41FA5}">
                      <a16:colId xmlns:a16="http://schemas.microsoft.com/office/drawing/2014/main" val="646114031"/>
                    </a:ext>
                  </a:extLst>
                </a:gridCol>
              </a:tblGrid>
              <a:tr h="500252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Month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Urea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DAP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MOP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Sulphur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Phos</a:t>
                      </a:r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Acid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Rock </a:t>
                      </a:r>
                      <a:r>
                        <a:rPr lang="en-IN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Phos</a:t>
                      </a:r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Ammonia</a:t>
                      </a:r>
                      <a:endParaRPr lang="en-IN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04455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Apr,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255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316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590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244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17816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May,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314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249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603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93802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June,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317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612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218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41330"/>
                  </a:ext>
                </a:extLst>
              </a:tr>
              <a:tr h="414825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July,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243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323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205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81693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Aug,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336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625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207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40233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Sept,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359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81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641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212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49116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370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83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689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99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646911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366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102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689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103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255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25509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Dec, 20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366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111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689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103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259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12065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Jan, 21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404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134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689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103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285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763705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Feb,21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443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247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188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795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84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330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10594"/>
                  </a:ext>
                </a:extLst>
              </a:tr>
              <a:tr h="373129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March,21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376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504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247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228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795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104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/>
                        <a:t>470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490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9FA7C7A-1265-E903-3558-872B5EE81EBC}"/>
              </a:ext>
            </a:extLst>
          </p:cNvPr>
          <p:cNvSpPr txBox="1"/>
          <p:nvPr/>
        </p:nvSpPr>
        <p:spPr>
          <a:xfrm>
            <a:off x="9904760" y="796977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(In USD per MT)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20370E-5D7B-9500-7707-2CA0CC81901D}"/>
              </a:ext>
            </a:extLst>
          </p:cNvPr>
          <p:cNvSpPr txBox="1"/>
          <p:nvPr/>
        </p:nvSpPr>
        <p:spPr>
          <a:xfrm>
            <a:off x="290348" y="6269250"/>
            <a:ext cx="4751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Source: Fertilizer Monthly Bulletin (Argus)</a:t>
            </a:r>
          </a:p>
        </p:txBody>
      </p:sp>
    </p:spTree>
    <p:extLst>
      <p:ext uri="{BB962C8B-B14F-4D97-AF65-F5344CB8AC3E}">
        <p14:creationId xmlns:p14="http://schemas.microsoft.com/office/powerpoint/2010/main" val="408573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9819"/>
            <a:ext cx="8534400" cy="697706"/>
          </a:xfrm>
        </p:spPr>
        <p:txBody>
          <a:bodyPr anchor="ctr">
            <a:normAutofit/>
          </a:bodyPr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Trends of International Prices in 2021-22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A2140C-A91A-4A7B-96B8-4D51282FC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13352"/>
              </p:ext>
            </p:extLst>
          </p:nvPr>
        </p:nvGraphicFramePr>
        <p:xfrm>
          <a:off x="262759" y="666266"/>
          <a:ext cx="11603418" cy="57833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347919">
                  <a:extLst>
                    <a:ext uri="{9D8B030D-6E8A-4147-A177-3AD203B41FA5}">
                      <a16:colId xmlns:a16="http://schemas.microsoft.com/office/drawing/2014/main" val="3263623684"/>
                    </a:ext>
                  </a:extLst>
                </a:gridCol>
                <a:gridCol w="1819132">
                  <a:extLst>
                    <a:ext uri="{9D8B030D-6E8A-4147-A177-3AD203B41FA5}">
                      <a16:colId xmlns:a16="http://schemas.microsoft.com/office/drawing/2014/main" val="673157849"/>
                    </a:ext>
                  </a:extLst>
                </a:gridCol>
                <a:gridCol w="1209985">
                  <a:extLst>
                    <a:ext uri="{9D8B030D-6E8A-4147-A177-3AD203B41FA5}">
                      <a16:colId xmlns:a16="http://schemas.microsoft.com/office/drawing/2014/main" val="4089933473"/>
                    </a:ext>
                  </a:extLst>
                </a:gridCol>
                <a:gridCol w="1209985">
                  <a:extLst>
                    <a:ext uri="{9D8B030D-6E8A-4147-A177-3AD203B41FA5}">
                      <a16:colId xmlns:a16="http://schemas.microsoft.com/office/drawing/2014/main" val="4073027523"/>
                    </a:ext>
                  </a:extLst>
                </a:gridCol>
                <a:gridCol w="1209985">
                  <a:extLst>
                    <a:ext uri="{9D8B030D-6E8A-4147-A177-3AD203B41FA5}">
                      <a16:colId xmlns:a16="http://schemas.microsoft.com/office/drawing/2014/main" val="1178116256"/>
                    </a:ext>
                  </a:extLst>
                </a:gridCol>
                <a:gridCol w="1209985">
                  <a:extLst>
                    <a:ext uri="{9D8B030D-6E8A-4147-A177-3AD203B41FA5}">
                      <a16:colId xmlns:a16="http://schemas.microsoft.com/office/drawing/2014/main" val="2977560395"/>
                    </a:ext>
                  </a:extLst>
                </a:gridCol>
                <a:gridCol w="1209985">
                  <a:extLst>
                    <a:ext uri="{9D8B030D-6E8A-4147-A177-3AD203B41FA5}">
                      <a16:colId xmlns:a16="http://schemas.microsoft.com/office/drawing/2014/main" val="4107909218"/>
                    </a:ext>
                  </a:extLst>
                </a:gridCol>
                <a:gridCol w="1386442">
                  <a:extLst>
                    <a:ext uri="{9D8B030D-6E8A-4147-A177-3AD203B41FA5}">
                      <a16:colId xmlns:a16="http://schemas.microsoft.com/office/drawing/2014/main" val="364758679"/>
                    </a:ext>
                  </a:extLst>
                </a:gridCol>
              </a:tblGrid>
              <a:tr h="460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Month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Urea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DAP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MOP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Sulphur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Phos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Acid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Rock </a:t>
                      </a:r>
                      <a:r>
                        <a:rPr lang="en-US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Phos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Ammonia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05019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Apr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380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555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273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876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124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75011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May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372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565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216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998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124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52626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June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413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226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998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131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41180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July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507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1128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144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585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81802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Aug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641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214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1160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144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718548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Sept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730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234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1160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144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051004"/>
                  </a:ext>
                </a:extLst>
              </a:tr>
              <a:tr h="3279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Oct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682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280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/>
                        <a:t>263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1330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4174"/>
                  </a:ext>
                </a:extLst>
              </a:tr>
              <a:tr h="335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Nov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923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804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280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/>
                        <a:t>277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1330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160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670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27217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Dec 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990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/>
                        <a:t>898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/>
                        <a:t>445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308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1330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160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/>
                        <a:t>825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579977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Jan 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896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445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330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1330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79140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Feb 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672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344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1330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170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80920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Mar 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924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445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1530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1100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99917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Apr 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924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590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445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2050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220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/>
                        <a:t>1100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98057"/>
                  </a:ext>
                </a:extLst>
              </a:tr>
              <a:tr h="38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Increase from April 21 in % 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145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66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134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77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11353800" y="6420897"/>
            <a:ext cx="1106156" cy="300578"/>
          </a:xfrm>
        </p:spPr>
        <p:txBody>
          <a:bodyPr/>
          <a:lstStyle/>
          <a:p>
            <a:fld id="{BC0C6B86-D9AA-4358-8521-5B9D26E53986}" type="slidenum">
              <a:rPr lang="en-IN" altLang="en-US" smtClean="0"/>
              <a:pPr/>
              <a:t>13</a:t>
            </a:fld>
            <a:endParaRPr lang="en-I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821" y="6455125"/>
            <a:ext cx="597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50000"/>
                  </a:schemeClr>
                </a:solidFill>
              </a:rPr>
              <a:t>Source : Fertilizer Monthly Bulletin (Argus)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09166" y="262929"/>
            <a:ext cx="14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(In USD/ MT)</a:t>
            </a:r>
          </a:p>
        </p:txBody>
      </p:sp>
    </p:spTree>
    <p:extLst>
      <p:ext uri="{BB962C8B-B14F-4D97-AF65-F5344CB8AC3E}">
        <p14:creationId xmlns:p14="http://schemas.microsoft.com/office/powerpoint/2010/main" val="252242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50" y="240413"/>
            <a:ext cx="8037577" cy="542923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Trend of Increasing International Prices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7548-0216-4EC9-9367-AA6DB910ED9F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0133BA-98D4-7040-8815-ED2399B0F93E}"/>
              </a:ext>
            </a:extLst>
          </p:cNvPr>
          <p:cNvSpPr txBox="1"/>
          <p:nvPr/>
        </p:nvSpPr>
        <p:spPr>
          <a:xfrm>
            <a:off x="9729773" y="665571"/>
            <a:ext cx="178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(IN USD/Per MT)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5076825-4FBE-46FF-97DE-986FD0152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916432"/>
              </p:ext>
            </p:extLst>
          </p:nvPr>
        </p:nvGraphicFramePr>
        <p:xfrm>
          <a:off x="429491" y="1076468"/>
          <a:ext cx="11305309" cy="550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42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618" y="236999"/>
            <a:ext cx="9393382" cy="52497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Short-term and Long-term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008112"/>
            <a:ext cx="11028217" cy="5949280"/>
          </a:xfrm>
        </p:spPr>
        <p:txBody>
          <a:bodyPr>
            <a:no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Oman : </a:t>
            </a:r>
          </a:p>
          <a:p>
            <a:pPr marL="267891" indent="-267891" algn="just">
              <a:spcBef>
                <a:spcPts val="450"/>
              </a:spcBef>
            </a:pPr>
            <a:r>
              <a:rPr lang="en-US" sz="2400" dirty="0"/>
              <a:t>Long-term Agreement signed with OMIFCO to import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10 LMT Urea </a:t>
            </a:r>
            <a:r>
              <a:rPr lang="en-US" sz="2400" dirty="0"/>
              <a:t>every year for 3 years</a:t>
            </a:r>
          </a:p>
          <a:p>
            <a:pPr marL="267891" indent="-267891" algn="just">
              <a:spcBef>
                <a:spcPts val="450"/>
              </a:spcBef>
            </a:pPr>
            <a:r>
              <a:rPr lang="en-US" sz="2400" dirty="0"/>
              <a:t>Supply started from Feb 2022 -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every month 90,000 MT  Urea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Russia :  </a:t>
            </a:r>
          </a:p>
          <a:p>
            <a:pPr marL="304800" indent="-304800" algn="just">
              <a:spcBef>
                <a:spcPts val="450"/>
              </a:spcBef>
            </a:pPr>
            <a:r>
              <a:rPr lang="en-US" sz="2400" dirty="0"/>
              <a:t>C2C Supply Arrangement finalized between Indian PSUs and Russian Companies for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2.5 LMT DAP / NPK  every year for 3 years</a:t>
            </a:r>
          </a:p>
          <a:p>
            <a:pPr marL="304800" indent="-304800" algn="just">
              <a:spcBef>
                <a:spcPts val="450"/>
              </a:spcBef>
            </a:pPr>
            <a:r>
              <a:rPr lang="en-US" sz="2400" dirty="0"/>
              <a:t>Shipments received before current Geo-political situation broke out on 24 Feb. 2022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04800" indent="-304800" algn="just">
              <a:spcBef>
                <a:spcPts val="450"/>
              </a:spcBef>
            </a:pPr>
            <a:r>
              <a:rPr lang="en-US" sz="2400" dirty="0"/>
              <a:t>Addl.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Quantity Assured  in Jan 2022 -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DAP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4 LMT 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MOP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10 LMT 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NPK 8 LMT</a:t>
            </a:r>
          </a:p>
          <a:p>
            <a:pPr marL="304800" indent="-304800" algn="just">
              <a:spcBef>
                <a:spcPts val="450"/>
              </a:spcBef>
            </a:pPr>
            <a:r>
              <a:rPr lang="en-IN" sz="2400" dirty="0"/>
              <a:t>With current Geo-political Situation &amp; Sanctions on Russia, Payment Mechanism to be evolved  for  import Fertilizers from Russia</a:t>
            </a:r>
          </a:p>
          <a:p>
            <a:pPr marL="304800" indent="-304800" algn="just">
              <a:spcBef>
                <a:spcPts val="450"/>
              </a:spcBef>
            </a:pPr>
            <a:r>
              <a:rPr lang="en-US" sz="2400" b="1" u="sng" dirty="0"/>
              <a:t>Quantity arrived/ Order placed after 24 Feb. 2022 -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3.60 LMT DAP/ NPK </a:t>
            </a:r>
            <a:r>
              <a:rPr lang="en-US" sz="2400" b="1" u="sng" dirty="0"/>
              <a:t>from Russia.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6001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368422"/>
            <a:ext cx="11443854" cy="6489577"/>
          </a:xfrm>
        </p:spPr>
        <p:txBody>
          <a:bodyPr>
            <a:noAutofit/>
          </a:bodyPr>
          <a:lstStyle/>
          <a:p>
            <a:pPr marL="5400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Saudi Arabia :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US" sz="2000" dirty="0"/>
              <a:t>Under Short-term Agreement,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total 25 LMT  Quantity of DAP/NPK secured </a:t>
            </a:r>
            <a:r>
              <a:rPr lang="en-US" sz="2000" dirty="0"/>
              <a:t>by Indian PSUs and Private  Companies for 2022-23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Supply for 2022-23 started -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every month  30,000 MT DAP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Long-term Arrangement  being worked out  in view  of additional capacities created in 2023-24</a:t>
            </a:r>
          </a:p>
          <a:p>
            <a:pPr algn="just">
              <a:spcBef>
                <a:spcPts val="300"/>
              </a:spcBef>
            </a:pPr>
            <a:r>
              <a:rPr lang="en-US" sz="2000" b="1" dirty="0"/>
              <a:t>Efforts being made to secure additional supplies of DAP/ NPK in short term in wake of present geo-political scenario.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Morocco :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PPL, </a:t>
            </a:r>
            <a:r>
              <a:rPr lang="en-US" sz="2000" dirty="0" err="1"/>
              <a:t>Zuari</a:t>
            </a:r>
            <a:r>
              <a:rPr lang="en-US" sz="2000" dirty="0"/>
              <a:t> and Chambal  have Long-term Agreement  with OCP to import DAP/Raw materials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After Meeting between Minister (C&amp;F) and Minister (Industry) Morocco  in July 2021, OCP agreed to supply sufficient  quantity of DAP and Raw Materials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OCP offered supply of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16.5 LMT DAP for 2022 </a:t>
            </a:r>
            <a:r>
              <a:rPr lang="en-US" sz="2000" dirty="0"/>
              <a:t>to Indian Companies at prevailing International Prices</a:t>
            </a:r>
          </a:p>
          <a:p>
            <a:pPr algn="just">
              <a:spcBef>
                <a:spcPts val="300"/>
              </a:spcBef>
            </a:pPr>
            <a:r>
              <a:rPr lang="en-US" sz="2000" b="1" dirty="0"/>
              <a:t>Since Morocco procures Ammonia from Russia for DAP manufacturing. Supply of DAP from Morocco is affected in wake of current geo-political scenario.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b="1" dirty="0"/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Iran :  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IMC engaged with Iran to decide on Pricing, Logistics and Payment Mechanism </a:t>
            </a:r>
          </a:p>
          <a:p>
            <a:pPr algn="just">
              <a:spcBef>
                <a:spcPts val="300"/>
              </a:spcBef>
            </a:pPr>
            <a:r>
              <a:rPr lang="en-US" sz="2000" dirty="0"/>
              <a:t>Both Sides agreed to supply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15 LMT Urea</a:t>
            </a:r>
            <a:r>
              <a:rPr lang="en-US" sz="2000" b="1" dirty="0"/>
              <a:t> </a:t>
            </a:r>
            <a:r>
              <a:rPr lang="en-US" sz="2000" dirty="0"/>
              <a:t>every year under Long-term Arrangement for 3 years </a:t>
            </a:r>
          </a:p>
          <a:p>
            <a:pPr marL="2700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05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5605E-C3C1-45F7-A5CA-CA20E15E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278" y="260649"/>
            <a:ext cx="7349181" cy="393421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Issue of Potash (</a:t>
            </a:r>
            <a:r>
              <a:rPr lang="en-IN" sz="32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MoP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D26E-4C3C-433C-9A34-1DE29D538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7" y="908720"/>
            <a:ext cx="11610108" cy="5688632"/>
          </a:xfrm>
        </p:spPr>
        <p:txBody>
          <a:bodyPr>
            <a:noAutofit/>
          </a:bodyPr>
          <a:lstStyle/>
          <a:p>
            <a:pPr marL="370285" indent="-333375" algn="just"/>
            <a:r>
              <a:rPr lang="en-IN" sz="2400" dirty="0"/>
              <a:t>Potash (</a:t>
            </a:r>
            <a:r>
              <a:rPr lang="en-IN" sz="2400" dirty="0" err="1"/>
              <a:t>MoP</a:t>
            </a:r>
            <a:r>
              <a:rPr lang="en-IN" sz="2400" dirty="0"/>
              <a:t>) is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100% imported. </a:t>
            </a:r>
            <a:r>
              <a:rPr lang="en-IN" sz="2400" dirty="0"/>
              <a:t>Used as independent fertilizer as well as raw material to make NPK</a:t>
            </a:r>
            <a:endParaRPr lang="en-IN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70285" indent="-333375" algn="just"/>
            <a:r>
              <a:rPr lang="en-IN" sz="2400" dirty="0"/>
              <a:t>Annual </a:t>
            </a:r>
            <a:r>
              <a:rPr lang="en-IN" sz="2400" dirty="0" err="1"/>
              <a:t>MoP</a:t>
            </a:r>
            <a:r>
              <a:rPr lang="en-IN" sz="2400" dirty="0"/>
              <a:t> requirement is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42.27 LMT </a:t>
            </a:r>
            <a:r>
              <a:rPr lang="en-IN" sz="2400" dirty="0"/>
              <a:t>and Kharif 22 requirement is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19.81 LMT</a:t>
            </a:r>
          </a:p>
          <a:p>
            <a:pPr marL="370285" indent="-333375" algn="just"/>
            <a:r>
              <a:rPr lang="en-IN" sz="2400" dirty="0"/>
              <a:t>Belarus (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14 LMT</a:t>
            </a:r>
            <a:r>
              <a:rPr lang="en-IN" sz="2400" dirty="0"/>
              <a:t>), Russia (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6 LMT</a:t>
            </a:r>
            <a:r>
              <a:rPr lang="en-IN" sz="2400" dirty="0"/>
              <a:t>) and other CIS countries supply total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22 LMT </a:t>
            </a:r>
            <a:r>
              <a:rPr lang="en-IN" sz="2400" dirty="0"/>
              <a:t>to India  (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50% requirement </a:t>
            </a:r>
            <a:r>
              <a:rPr lang="en-IN" sz="2400" dirty="0"/>
              <a:t>)</a:t>
            </a:r>
          </a:p>
          <a:p>
            <a:pPr marL="370285" indent="-333375" algn="just"/>
            <a:r>
              <a:rPr lang="en-IN" sz="2400" dirty="0"/>
              <a:t>In view of current geo-political situation/ sanctions against Belarus and Russia, import of Potash is hampered</a:t>
            </a:r>
          </a:p>
          <a:p>
            <a:pPr marL="370285" indent="-333375" algn="just"/>
            <a:r>
              <a:rPr lang="en-IN" sz="2400" dirty="0"/>
              <a:t>International Price has jumped up from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 USD 445 per MT </a:t>
            </a:r>
            <a:r>
              <a:rPr lang="en-IN" sz="2400" dirty="0"/>
              <a:t>in Dec 2021 to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upward of USD 590 per MT </a:t>
            </a:r>
            <a:r>
              <a:rPr lang="en-IN" sz="2400" dirty="0"/>
              <a:t>in March 2022</a:t>
            </a:r>
          </a:p>
          <a:p>
            <a:pPr marL="370285" indent="-333375" algn="just"/>
            <a:r>
              <a:rPr lang="en-IN" sz="2400" dirty="0"/>
              <a:t>Unable to source Belarusian Potash via Russia under Rupee Trade Arrangement</a:t>
            </a:r>
          </a:p>
          <a:p>
            <a:pPr marL="370285" indent="-333375" algn="just"/>
            <a:r>
              <a:rPr lang="en-IN" sz="2400" dirty="0"/>
              <a:t>Supply of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12 LMT Potash secured </a:t>
            </a:r>
            <a:r>
              <a:rPr lang="en-IN" sz="2400" dirty="0"/>
              <a:t>with Canada at USD 590 per MT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on 22 Feb. 2022</a:t>
            </a:r>
          </a:p>
          <a:p>
            <a:pPr marL="370285" indent="-333375" algn="just"/>
            <a:r>
              <a:rPr lang="en-IN" sz="2400" dirty="0"/>
              <a:t>Additional quantities of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8.75 LMT Potash </a:t>
            </a:r>
            <a:r>
              <a:rPr lang="en-IN" sz="2400" dirty="0"/>
              <a:t>secured from alterative source Israel and Jordan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on 21 March 22</a:t>
            </a:r>
          </a:p>
        </p:txBody>
      </p:sp>
    </p:spTree>
    <p:extLst>
      <p:ext uri="{BB962C8B-B14F-4D97-AF65-F5344CB8AC3E}">
        <p14:creationId xmlns:p14="http://schemas.microsoft.com/office/powerpoint/2010/main" val="4071749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3EDE-447F-23C1-D094-0BCA6617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20" y="46465"/>
            <a:ext cx="6241471" cy="10757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Expectation from the States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43736-8D9D-0B5C-7964-E0797C859E37}"/>
              </a:ext>
            </a:extLst>
          </p:cNvPr>
          <p:cNvSpPr txBox="1"/>
          <p:nvPr/>
        </p:nvSpPr>
        <p:spPr>
          <a:xfrm>
            <a:off x="318655" y="1025228"/>
            <a:ext cx="113745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Micro Planning of Fertilizer Movement within the State strictly as per Requirement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Timely Unloading of rakes for better Utilization of  the Rolling Stock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Adequate Prepositioning of Fertilizers specially in Co-operative Channel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Awareness among Farmers through Extension Staff on Judicious and Integrated use of Fertilizers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Promotion and Use of Alternate Fertilizers like Nano Urea and Organic/Bio - Fertilizers 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Preventing Panic Buying by Spreading Message of Adequate Availability of Fertilizers   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Strict Action Against Diversion, Hoarding and Black Marketing of Fertilizers </a:t>
            </a:r>
          </a:p>
          <a:p>
            <a:pPr marL="358775" indent="-358775" algn="just">
              <a:buFont typeface="Arial" panose="020B0604020202020204" pitchFamily="34" charset="0"/>
              <a:buChar char="•"/>
            </a:pPr>
            <a:r>
              <a:rPr lang="en-US" sz="2800" dirty="0"/>
              <a:t>Strict Action against Top 20 Buyers in each District </a:t>
            </a:r>
          </a:p>
        </p:txBody>
      </p:sp>
    </p:spTree>
    <p:extLst>
      <p:ext uri="{BB962C8B-B14F-4D97-AF65-F5344CB8AC3E}">
        <p14:creationId xmlns:p14="http://schemas.microsoft.com/office/powerpoint/2010/main" val="3014838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375" y="1928793"/>
            <a:ext cx="4615250" cy="17040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5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5400" b="1" dirty="0">
                <a:solidFill>
                  <a:schemeClr val="accent2">
                    <a:lumMod val="50000"/>
                  </a:schemeClr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3343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32" y="46465"/>
            <a:ext cx="9241333" cy="11423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Arial" panose="020B0604020202020204" pitchFamily="34" charset="0"/>
              </a:rPr>
              <a:t>Availability During Rabi Season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1299146"/>
            <a:ext cx="11046550" cy="4673649"/>
          </a:xfrm>
        </p:spPr>
        <p:txBody>
          <a:bodyPr>
            <a:normAutofit/>
          </a:bodyPr>
          <a:lstStyle/>
          <a:p>
            <a:pPr marL="496888" indent="-496888" algn="just">
              <a:lnSpc>
                <a:spcPct val="150000"/>
              </a:lnSpc>
            </a:pPr>
            <a:r>
              <a:rPr lang="en-US" sz="3200" dirty="0"/>
              <a:t>States have reported comfortable availability of Fertilizers during  last Rabi Season</a:t>
            </a:r>
          </a:p>
          <a:p>
            <a:pPr marL="496888" indent="-496888" algn="just">
              <a:lnSpc>
                <a:spcPct val="150000"/>
              </a:lnSpc>
            </a:pPr>
            <a:r>
              <a:rPr lang="en-US" sz="3200" dirty="0"/>
              <a:t>Fertilizer Demand in the States met suitably by making targeted movement in consultation with State Authorities</a:t>
            </a:r>
          </a:p>
          <a:p>
            <a:pPr marL="496888" indent="-496888" algn="just">
              <a:lnSpc>
                <a:spcPct val="150000"/>
              </a:lnSpc>
            </a:pPr>
            <a:r>
              <a:rPr lang="en-US" sz="3200" dirty="0"/>
              <a:t>The Lean Period - March and April 2022 being utilized                  for Prepositioning of Fertilizers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978727"/>
              </p:ext>
            </p:extLst>
          </p:nvPr>
        </p:nvGraphicFramePr>
        <p:xfrm>
          <a:off x="368076" y="1395498"/>
          <a:ext cx="11443635" cy="51986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10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9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4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Product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Season Requirement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Availability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DBT Sale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UREA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179.00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222.65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172.99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DAP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58.71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58.37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50.46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MOP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16.86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12.57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10.03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NPK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60.86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72.66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58.24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SSP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30.11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44.90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29.50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20281"/>
                  </a:ext>
                </a:extLst>
              </a:tr>
              <a:tr h="745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345.54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411.15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321.22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1121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A9BF777-321B-9E42-8A5B-D6B2751F2FCB}"/>
              </a:ext>
            </a:extLst>
          </p:cNvPr>
          <p:cNvSpPr txBox="1"/>
          <p:nvPr/>
        </p:nvSpPr>
        <p:spPr>
          <a:xfrm>
            <a:off x="308903" y="345989"/>
            <a:ext cx="1109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Availability of Fertilizers During Rabi Season 21-22  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( As on 31</a:t>
            </a:r>
            <a:r>
              <a:rPr lang="en-US" sz="2400" b="1" baseline="30000" dirty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March)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E08501-9AED-D143-7156-AF616066C4EC}"/>
              </a:ext>
            </a:extLst>
          </p:cNvPr>
          <p:cNvSpPr txBox="1"/>
          <p:nvPr/>
        </p:nvSpPr>
        <p:spPr>
          <a:xfrm>
            <a:off x="10543319" y="1025236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 In LMT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522C-43A3-48F9-B33E-65926A02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21" y="266272"/>
            <a:ext cx="10369318" cy="83348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Estimated Requirement and Availability in Kharif Season 22</a:t>
            </a:r>
            <a:b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IN" sz="2700" b="1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A1F0-C0E3-4187-AA7D-4F3428ACD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09" y="849558"/>
            <a:ext cx="11355726" cy="1902372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ea typeface="Arial" panose="020B0604020202020204" pitchFamily="34" charset="0"/>
                <a:cs typeface="Noto Sans Symbols"/>
              </a:rPr>
              <a:t>DA&amp;FW  has Assessed Requirement for Kharif Season 22 on </a:t>
            </a:r>
            <a:r>
              <a:rPr lang="en-US" b="1" dirty="0">
                <a:effectLst/>
                <a:ea typeface="Arial" panose="020B0604020202020204" pitchFamily="34" charset="0"/>
                <a:cs typeface="Noto Sans Symbols"/>
              </a:rPr>
              <a:t>28 Feb. 2022</a:t>
            </a:r>
          </a:p>
          <a:p>
            <a:pPr lvl="0"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ea typeface="Arial" panose="020B0604020202020204" pitchFamily="34" charset="0"/>
                <a:cs typeface="Noto Sans Symbols"/>
              </a:rPr>
              <a:t>Fertilizer Availability Position for Kharif Season 22  is  as follows -</a:t>
            </a:r>
            <a:endParaRPr lang="en-IN" dirty="0">
              <a:effectLst/>
              <a:ea typeface="Noto Sans Symbols"/>
              <a:cs typeface="Noto Sans Symbols"/>
            </a:endParaRPr>
          </a:p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561D3-6CCD-4280-9DF1-8619D21BA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54673"/>
              </p:ext>
            </p:extLst>
          </p:nvPr>
        </p:nvGraphicFramePr>
        <p:xfrm>
          <a:off x="522985" y="2688081"/>
          <a:ext cx="11195912" cy="369218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51724">
                  <a:extLst>
                    <a:ext uri="{9D8B030D-6E8A-4147-A177-3AD203B41FA5}">
                      <a16:colId xmlns:a16="http://schemas.microsoft.com/office/drawing/2014/main" val="292231265"/>
                    </a:ext>
                  </a:extLst>
                </a:gridCol>
                <a:gridCol w="1946129">
                  <a:extLst>
                    <a:ext uri="{9D8B030D-6E8A-4147-A177-3AD203B41FA5}">
                      <a16:colId xmlns:a16="http://schemas.microsoft.com/office/drawing/2014/main" val="3286005636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827961040"/>
                    </a:ext>
                  </a:extLst>
                </a:gridCol>
                <a:gridCol w="1787236">
                  <a:extLst>
                    <a:ext uri="{9D8B030D-6E8A-4147-A177-3AD203B41FA5}">
                      <a16:colId xmlns:a16="http://schemas.microsoft.com/office/drawing/2014/main" val="475991295"/>
                    </a:ext>
                  </a:extLst>
                </a:gridCol>
                <a:gridCol w="2380932">
                  <a:extLst>
                    <a:ext uri="{9D8B030D-6E8A-4147-A177-3AD203B41FA5}">
                      <a16:colId xmlns:a16="http://schemas.microsoft.com/office/drawing/2014/main" val="3224608868"/>
                    </a:ext>
                  </a:extLst>
                </a:gridCol>
              </a:tblGrid>
              <a:tr h="948987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Product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Requirement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Opening </a:t>
                      </a:r>
                    </a:p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Stock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Expected Production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Anticipated Imports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Anticipated Total Availability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09674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UREA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179.00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62.00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154.22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40.00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256.22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29181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DAP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58.82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24.50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27.92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81.42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12531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MOP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19.81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23.18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29.08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037748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NPK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63.71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48.65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13.22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77.87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579745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SSP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33.00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17.00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24.00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41.00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28336"/>
                  </a:ext>
                </a:extLst>
              </a:tr>
              <a:tr h="450636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2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354.34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125.5  (35%)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254.79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104.72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485.59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5222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225D09-DF11-C646-8332-36A111B11BC4}"/>
              </a:ext>
            </a:extLst>
          </p:cNvPr>
          <p:cNvSpPr txBox="1"/>
          <p:nvPr/>
        </p:nvSpPr>
        <p:spPr>
          <a:xfrm>
            <a:off x="10367324" y="2267974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 In LMT )</a:t>
            </a:r>
          </a:p>
        </p:txBody>
      </p:sp>
    </p:spTree>
    <p:extLst>
      <p:ext uri="{BB962C8B-B14F-4D97-AF65-F5344CB8AC3E}">
        <p14:creationId xmlns:p14="http://schemas.microsoft.com/office/powerpoint/2010/main" val="215099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4C905D-521F-4259-B985-4EB9330394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501407"/>
              </p:ext>
            </p:extLst>
          </p:nvPr>
        </p:nvGraphicFramePr>
        <p:xfrm>
          <a:off x="239151" y="1235820"/>
          <a:ext cx="11722188" cy="333618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32449">
                  <a:extLst>
                    <a:ext uri="{9D8B030D-6E8A-4147-A177-3AD203B41FA5}">
                      <a16:colId xmlns:a16="http://schemas.microsoft.com/office/drawing/2014/main" val="587775219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val="1082963849"/>
                    </a:ext>
                  </a:extLst>
                </a:gridCol>
                <a:gridCol w="1037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7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2259">
                  <a:extLst>
                    <a:ext uri="{9D8B030D-6E8A-4147-A177-3AD203B41FA5}">
                      <a16:colId xmlns:a16="http://schemas.microsoft.com/office/drawing/2014/main" val="4214434741"/>
                    </a:ext>
                  </a:extLst>
                </a:gridCol>
                <a:gridCol w="1431893">
                  <a:extLst>
                    <a:ext uri="{9D8B030D-6E8A-4147-A177-3AD203B41FA5}">
                      <a16:colId xmlns:a16="http://schemas.microsoft.com/office/drawing/2014/main" val="2007367669"/>
                    </a:ext>
                  </a:extLst>
                </a:gridCol>
              </a:tblGrid>
              <a:tr h="82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Month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Requirement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Opening Stock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Production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Import on Govt A/C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Import from OMIFCO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Availability 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DBT Sale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Closing Stock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67687"/>
                  </a:ext>
                </a:extLst>
              </a:tr>
              <a:tr h="419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APR</a:t>
                      </a:r>
                      <a:r>
                        <a:rPr lang="en-US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22</a:t>
                      </a:r>
                      <a:endParaRPr lang="en-IN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20.31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5016"/>
                  </a:ext>
                </a:extLst>
              </a:tr>
              <a:tr h="4196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MAY 22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26.44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62702"/>
                  </a:ext>
                </a:extLst>
              </a:tr>
              <a:tr h="4196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JUNE 22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32.28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91902"/>
                  </a:ext>
                </a:extLst>
              </a:tr>
              <a:tr h="4196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JULY 22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37.73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55355"/>
                  </a:ext>
                </a:extLst>
              </a:tr>
              <a:tr h="4196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AUG 22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35.73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94214"/>
                  </a:ext>
                </a:extLst>
              </a:tr>
              <a:tr h="4096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SEPT 22</a:t>
                      </a:r>
                      <a:endParaRPr lang="en-IN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25.04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08269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0A56275-BCA2-9142-95EC-17623C4EE1B1}"/>
              </a:ext>
            </a:extLst>
          </p:cNvPr>
          <p:cNvSpPr txBox="1"/>
          <p:nvPr/>
        </p:nvSpPr>
        <p:spPr>
          <a:xfrm>
            <a:off x="926235" y="185346"/>
            <a:ext cx="1051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UREA - Month-wise Anticipated Position in Kharif 22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BB9C7E-C070-074C-BC4E-FE0698171803}"/>
              </a:ext>
            </a:extLst>
          </p:cNvPr>
          <p:cNvSpPr txBox="1"/>
          <p:nvPr/>
        </p:nvSpPr>
        <p:spPr>
          <a:xfrm>
            <a:off x="214436" y="4862701"/>
            <a:ext cx="11858115" cy="177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During Kharif 2022 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/>
              <a:t>Anticipated Requirement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179 LMT </a:t>
            </a:r>
            <a:r>
              <a:rPr lang="en-US" sz="2400" dirty="0"/>
              <a:t>/</a:t>
            </a:r>
            <a:r>
              <a:rPr lang="en-US" sz="2400" b="1" dirty="0"/>
              <a:t> </a:t>
            </a:r>
            <a:r>
              <a:rPr lang="en-US" sz="2400" dirty="0"/>
              <a:t>Opening Stock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62.00 LMT</a:t>
            </a:r>
            <a:r>
              <a:rPr lang="en-US" sz="2400" dirty="0"/>
              <a:t>/ Production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154.22 LMT </a:t>
            </a:r>
            <a:r>
              <a:rPr lang="en-US" sz="2400" dirty="0"/>
              <a:t>/Import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40 LMT </a:t>
            </a:r>
            <a:r>
              <a:rPr lang="en-US" sz="2400" dirty="0"/>
              <a:t>(14 LMT imported in Mar. 22) / Availability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256.22 LMT</a:t>
            </a:r>
            <a:r>
              <a:rPr lang="en-US" sz="2400" dirty="0"/>
              <a:t>/ Anticipated DBT Sale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165.64 LMT</a:t>
            </a:r>
            <a:endParaRPr lang="en-IN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60249-C7FE-E449-BCF6-7F2BF67138DB}"/>
              </a:ext>
            </a:extLst>
          </p:cNvPr>
          <p:cNvSpPr txBox="1"/>
          <p:nvPr/>
        </p:nvSpPr>
        <p:spPr>
          <a:xfrm>
            <a:off x="10490888" y="83052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 In LMT )</a:t>
            </a:r>
          </a:p>
        </p:txBody>
      </p:sp>
    </p:spTree>
    <p:extLst>
      <p:ext uri="{BB962C8B-B14F-4D97-AF65-F5344CB8AC3E}">
        <p14:creationId xmlns:p14="http://schemas.microsoft.com/office/powerpoint/2010/main" val="21198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ADE29B-0A0A-4891-A969-1DAD572D4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29831"/>
              </p:ext>
            </p:extLst>
          </p:nvPr>
        </p:nvGraphicFramePr>
        <p:xfrm>
          <a:off x="457201" y="1413961"/>
          <a:ext cx="11318787" cy="36375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12107">
                  <a:extLst>
                    <a:ext uri="{9D8B030D-6E8A-4147-A177-3AD203B41FA5}">
                      <a16:colId xmlns:a16="http://schemas.microsoft.com/office/drawing/2014/main" val="1563097097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39785669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90724476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val="2444027175"/>
                    </a:ext>
                  </a:extLst>
                </a:gridCol>
                <a:gridCol w="1037968">
                  <a:extLst>
                    <a:ext uri="{9D8B030D-6E8A-4147-A177-3AD203B41FA5}">
                      <a16:colId xmlns:a16="http://schemas.microsoft.com/office/drawing/2014/main" val="1547784848"/>
                    </a:ext>
                  </a:extLst>
                </a:gridCol>
                <a:gridCol w="1519881">
                  <a:extLst>
                    <a:ext uri="{9D8B030D-6E8A-4147-A177-3AD203B41FA5}">
                      <a16:colId xmlns:a16="http://schemas.microsoft.com/office/drawing/2014/main" val="2109970029"/>
                    </a:ext>
                  </a:extLst>
                </a:gridCol>
                <a:gridCol w="1210962">
                  <a:extLst>
                    <a:ext uri="{9D8B030D-6E8A-4147-A177-3AD203B41FA5}">
                      <a16:colId xmlns:a16="http://schemas.microsoft.com/office/drawing/2014/main" val="3526609756"/>
                    </a:ext>
                  </a:extLst>
                </a:gridCol>
                <a:gridCol w="1519880">
                  <a:extLst>
                    <a:ext uri="{9D8B030D-6E8A-4147-A177-3AD203B41FA5}">
                      <a16:colId xmlns:a16="http://schemas.microsoft.com/office/drawing/2014/main" val="1942021782"/>
                    </a:ext>
                  </a:extLst>
                </a:gridCol>
              </a:tblGrid>
              <a:tr h="818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Month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Requirement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Opening Stock 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Production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Import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Availability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DBT Sale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Closing Stock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45721"/>
                  </a:ext>
                </a:extLst>
              </a:tr>
              <a:tr h="463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APR</a:t>
                      </a:r>
                      <a:r>
                        <a:rPr lang="en-US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22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9.29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70653"/>
                  </a:ext>
                </a:extLst>
              </a:tr>
              <a:tr h="4819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MAY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10.87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85998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JUN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12.53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776294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JULY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11.24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122100"/>
                  </a:ext>
                </a:extLst>
              </a:tr>
              <a:tr h="46924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AUG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10.86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89197"/>
                  </a:ext>
                </a:extLst>
              </a:tr>
              <a:tr h="4647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SEP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10.39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836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C1B45F-2403-BD47-B0B7-4679CCF0EE03}"/>
              </a:ext>
            </a:extLst>
          </p:cNvPr>
          <p:cNvSpPr txBox="1"/>
          <p:nvPr/>
        </p:nvSpPr>
        <p:spPr>
          <a:xfrm>
            <a:off x="308916" y="5202192"/>
            <a:ext cx="11821299" cy="1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During Kharif 2022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cs typeface="Arial" panose="020B0604020202020204" pitchFamily="34" charset="0"/>
              </a:rPr>
              <a:t>Anticipated Requirement </a:t>
            </a:r>
            <a:r>
              <a:rPr lang="en-US" sz="2400" b="1" dirty="0">
                <a:cs typeface="Arial" panose="020B0604020202020204" pitchFamily="34" charset="0"/>
              </a:rPr>
              <a:t>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58.82 LMT </a:t>
            </a:r>
            <a:r>
              <a:rPr lang="en-US" sz="2400" dirty="0">
                <a:cs typeface="Arial" panose="020B0604020202020204" pitchFamily="34" charset="0"/>
              </a:rPr>
              <a:t>/ Opening Stock –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24.50 LMT </a:t>
            </a:r>
            <a:r>
              <a:rPr lang="en-US" sz="2400" dirty="0">
                <a:cs typeface="Arial" panose="020B0604020202020204" pitchFamily="34" charset="0"/>
              </a:rPr>
              <a:t>/  Production 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27.92 LMT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/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Import  </a:t>
            </a:r>
            <a:r>
              <a:rPr lang="en-US" sz="2400" b="1" dirty="0">
                <a:cs typeface="Arial" panose="020B0604020202020204" pitchFamily="34" charset="0"/>
              </a:rPr>
              <a:t>-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29 LMT  </a:t>
            </a:r>
            <a:r>
              <a:rPr lang="en-US" sz="2400" dirty="0">
                <a:cs typeface="Arial" panose="020B0604020202020204" pitchFamily="34" charset="0"/>
              </a:rPr>
              <a:t>/</a:t>
            </a:r>
            <a:r>
              <a:rPr lang="en-US" sz="2400" b="1" dirty="0">
                <a:cs typeface="Arial" panose="020B0604020202020204" pitchFamily="34" charset="0"/>
              </a:rPr>
              <a:t>  </a:t>
            </a:r>
            <a:r>
              <a:rPr lang="en-US" sz="2400" dirty="0">
                <a:cs typeface="Arial" panose="020B0604020202020204" pitchFamily="34" charset="0"/>
              </a:rPr>
              <a:t>Availability –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81.42 LMT </a:t>
            </a:r>
            <a:r>
              <a:rPr lang="en-US" sz="2400" dirty="0">
                <a:cs typeface="Arial" panose="020B0604020202020204" pitchFamily="34" charset="0"/>
              </a:rPr>
              <a:t>/ Anticipated  DBT Sale </a:t>
            </a:r>
            <a:r>
              <a:rPr lang="en-US" sz="2400" b="1" dirty="0">
                <a:cs typeface="Arial" panose="020B0604020202020204" pitchFamily="34" charset="0"/>
              </a:rPr>
              <a:t>-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41.74 LMT</a:t>
            </a:r>
            <a:endParaRPr lang="en-IN" sz="2400" b="1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A88D38-999E-5A46-96FE-0E166D2E4091}"/>
              </a:ext>
            </a:extLst>
          </p:cNvPr>
          <p:cNvSpPr txBox="1"/>
          <p:nvPr/>
        </p:nvSpPr>
        <p:spPr>
          <a:xfrm>
            <a:off x="1139260" y="262487"/>
            <a:ext cx="10153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DAP - Month-wise Anticipated Position in Kharif 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C183D6-E51E-9E4A-BB05-5F60C155BA74}"/>
              </a:ext>
            </a:extLst>
          </p:cNvPr>
          <p:cNvSpPr txBox="1"/>
          <p:nvPr/>
        </p:nvSpPr>
        <p:spPr>
          <a:xfrm>
            <a:off x="10626811" y="93652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 In LMT )</a:t>
            </a:r>
          </a:p>
        </p:txBody>
      </p:sp>
    </p:spTree>
    <p:extLst>
      <p:ext uri="{BB962C8B-B14F-4D97-AF65-F5344CB8AC3E}">
        <p14:creationId xmlns:p14="http://schemas.microsoft.com/office/powerpoint/2010/main" val="104843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E8CAF5-B22D-4F14-9B85-537B4AED07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677688"/>
              </p:ext>
            </p:extLst>
          </p:nvPr>
        </p:nvGraphicFramePr>
        <p:xfrm>
          <a:off x="395417" y="1273373"/>
          <a:ext cx="11454714" cy="353215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227622">
                  <a:extLst>
                    <a:ext uri="{9D8B030D-6E8A-4147-A177-3AD203B41FA5}">
                      <a16:colId xmlns:a16="http://schemas.microsoft.com/office/drawing/2014/main" val="2155691183"/>
                    </a:ext>
                  </a:extLst>
                </a:gridCol>
                <a:gridCol w="1603741">
                  <a:extLst>
                    <a:ext uri="{9D8B030D-6E8A-4147-A177-3AD203B41FA5}">
                      <a16:colId xmlns:a16="http://schemas.microsoft.com/office/drawing/2014/main" val="2281673781"/>
                    </a:ext>
                  </a:extLst>
                </a:gridCol>
                <a:gridCol w="1730020">
                  <a:extLst>
                    <a:ext uri="{9D8B030D-6E8A-4147-A177-3AD203B41FA5}">
                      <a16:colId xmlns:a16="http://schemas.microsoft.com/office/drawing/2014/main" val="3486782343"/>
                    </a:ext>
                  </a:extLst>
                </a:gridCol>
                <a:gridCol w="1490091">
                  <a:extLst>
                    <a:ext uri="{9D8B030D-6E8A-4147-A177-3AD203B41FA5}">
                      <a16:colId xmlns:a16="http://schemas.microsoft.com/office/drawing/2014/main" val="3478799938"/>
                    </a:ext>
                  </a:extLst>
                </a:gridCol>
                <a:gridCol w="1250160">
                  <a:extLst>
                    <a:ext uri="{9D8B030D-6E8A-4147-A177-3AD203B41FA5}">
                      <a16:colId xmlns:a16="http://schemas.microsoft.com/office/drawing/2014/main" val="950616701"/>
                    </a:ext>
                  </a:extLst>
                </a:gridCol>
                <a:gridCol w="1452207">
                  <a:extLst>
                    <a:ext uri="{9D8B030D-6E8A-4147-A177-3AD203B41FA5}">
                      <a16:colId xmlns:a16="http://schemas.microsoft.com/office/drawing/2014/main" val="1092822940"/>
                    </a:ext>
                  </a:extLst>
                </a:gridCol>
                <a:gridCol w="1111253">
                  <a:extLst>
                    <a:ext uri="{9D8B030D-6E8A-4147-A177-3AD203B41FA5}">
                      <a16:colId xmlns:a16="http://schemas.microsoft.com/office/drawing/2014/main" val="3180350808"/>
                    </a:ext>
                  </a:extLst>
                </a:gridCol>
                <a:gridCol w="1589620">
                  <a:extLst>
                    <a:ext uri="{9D8B030D-6E8A-4147-A177-3AD203B41FA5}">
                      <a16:colId xmlns:a16="http://schemas.microsoft.com/office/drawing/2014/main" val="1620592863"/>
                    </a:ext>
                  </a:extLst>
                </a:gridCol>
              </a:tblGrid>
              <a:tr h="883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Month 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Requirement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Opening Stock 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Production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Import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Availability 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DBT Sale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Closing Stock</a:t>
                      </a:r>
                      <a:endParaRPr lang="en-IN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38" marR="58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16883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APR</a:t>
                      </a:r>
                      <a:r>
                        <a:rPr lang="en-US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22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6.62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043645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MAY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8.27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41025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JUNE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12.02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10996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JULY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12.54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50367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AUG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12.06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84979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SEP 22</a:t>
                      </a:r>
                      <a:endParaRPr lang="en-IN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</a:rPr>
                        <a:t>10.37</a:t>
                      </a:r>
                      <a:endParaRPr lang="en-IN" sz="2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694" marR="576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364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3F879AB-0AB9-C741-A2E1-A774650AA37F}"/>
              </a:ext>
            </a:extLst>
          </p:cNvPr>
          <p:cNvSpPr txBox="1"/>
          <p:nvPr/>
        </p:nvSpPr>
        <p:spPr>
          <a:xfrm>
            <a:off x="383059" y="4935332"/>
            <a:ext cx="11808941" cy="1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During Kharif 2022 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cs typeface="Arial" panose="020B0604020202020204" pitchFamily="34" charset="0"/>
              </a:rPr>
              <a:t>Anticipated  Requirement –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63.71 LMT </a:t>
            </a:r>
            <a:r>
              <a:rPr lang="en-US" sz="2400" b="1" dirty="0">
                <a:cs typeface="Arial" panose="020B0604020202020204" pitchFamily="34" charset="0"/>
              </a:rPr>
              <a:t>/</a:t>
            </a:r>
            <a:r>
              <a:rPr lang="en-US" sz="2400" dirty="0">
                <a:cs typeface="Arial" panose="020B0604020202020204" pitchFamily="34" charset="0"/>
              </a:rPr>
              <a:t>Opening Stock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16 LMT</a:t>
            </a:r>
            <a:r>
              <a:rPr lang="en-US" sz="2400" b="1" dirty="0">
                <a:cs typeface="Arial" panose="020B0604020202020204" pitchFamily="34" charset="0"/>
              </a:rPr>
              <a:t>/ </a:t>
            </a:r>
            <a:r>
              <a:rPr lang="en-US" sz="2400" dirty="0">
                <a:cs typeface="Arial" panose="020B0604020202020204" pitchFamily="34" charset="0"/>
              </a:rPr>
              <a:t>Production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48.65 LMT </a:t>
            </a:r>
            <a:r>
              <a:rPr lang="en-US" sz="2400" b="1" dirty="0">
                <a:cs typeface="Arial" panose="020B0604020202020204" pitchFamily="34" charset="0"/>
              </a:rPr>
              <a:t>/ </a:t>
            </a:r>
            <a:r>
              <a:rPr lang="en-US" sz="2400" dirty="0">
                <a:cs typeface="Arial" panose="020B0604020202020204" pitchFamily="34" charset="0"/>
              </a:rPr>
              <a:t>Import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13.22 LMT </a:t>
            </a:r>
            <a:r>
              <a:rPr lang="en-US" sz="2400" b="1" dirty="0">
                <a:cs typeface="Arial" panose="020B0604020202020204" pitchFamily="34" charset="0"/>
              </a:rPr>
              <a:t>/ </a:t>
            </a:r>
            <a:r>
              <a:rPr lang="en-US" sz="2400" dirty="0">
                <a:cs typeface="Arial" panose="020B0604020202020204" pitchFamily="34" charset="0"/>
              </a:rPr>
              <a:t>Availability -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77.87 LMT </a:t>
            </a:r>
            <a:r>
              <a:rPr lang="en-US" sz="2400" dirty="0">
                <a:cs typeface="Arial" panose="020B0604020202020204" pitchFamily="34" charset="0"/>
              </a:rPr>
              <a:t>/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Anticipated  DBT Sale -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62.59 LMT</a:t>
            </a:r>
            <a:endParaRPr lang="en-IN" sz="2400" b="1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8B783-8E2C-B04B-91E7-2F56B1210FC2}"/>
              </a:ext>
            </a:extLst>
          </p:cNvPr>
          <p:cNvSpPr txBox="1"/>
          <p:nvPr/>
        </p:nvSpPr>
        <p:spPr>
          <a:xfrm>
            <a:off x="1146302" y="180700"/>
            <a:ext cx="1003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NPK - Month-wise Anticipated Position in Kharif 22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89503C-2B28-B44B-9442-3A7A4596D8BD}"/>
              </a:ext>
            </a:extLst>
          </p:cNvPr>
          <p:cNvSpPr txBox="1"/>
          <p:nvPr/>
        </p:nvSpPr>
        <p:spPr>
          <a:xfrm>
            <a:off x="10498379" y="85286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 In LMT )</a:t>
            </a:r>
          </a:p>
        </p:txBody>
      </p:sp>
    </p:spTree>
    <p:extLst>
      <p:ext uri="{BB962C8B-B14F-4D97-AF65-F5344CB8AC3E}">
        <p14:creationId xmlns:p14="http://schemas.microsoft.com/office/powerpoint/2010/main" val="15627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6054" y="315756"/>
            <a:ext cx="112998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Potash (MOP)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Availability Position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in Kharif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3200" dirty="0">
              <a:latin typeface="+mn-lt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E558C-59ED-B743-BBBB-11F753B7D666}"/>
              </a:ext>
            </a:extLst>
          </p:cNvPr>
          <p:cNvSpPr txBox="1"/>
          <p:nvPr/>
        </p:nvSpPr>
        <p:spPr>
          <a:xfrm>
            <a:off x="395288" y="1279546"/>
            <a:ext cx="11450348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Requirement in Kharif 22 –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19.81 LMT </a:t>
            </a: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Stock -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5 LMT  </a:t>
            </a:r>
            <a:r>
              <a:rPr lang="en-US" sz="2800" dirty="0"/>
              <a:t>/   Import -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23.18 LMT  </a:t>
            </a:r>
            <a:r>
              <a:rPr lang="en-US" sz="2800" dirty="0"/>
              <a:t>/   Total Availability -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28.18 LMT</a:t>
            </a: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100% Import Dependency 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- Companies  Directed to Import as per their Market Share</a:t>
            </a:r>
          </a:p>
          <a:p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Sanctions against Belarus and Russia - Global Price Rise, Tight Availability</a:t>
            </a:r>
          </a:p>
          <a:p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International Price increased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USD 445 per MT in Dec 21  to  USD 600  per MT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95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146" y="173296"/>
            <a:ext cx="7736494" cy="68452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SSP  -  Availability Position in Kharif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89" y="1001391"/>
            <a:ext cx="11183071" cy="5741619"/>
          </a:xfrm>
        </p:spPr>
        <p:txBody>
          <a:bodyPr>
            <a:noAutofit/>
          </a:bodyPr>
          <a:lstStyle/>
          <a:p>
            <a:pPr marL="579438" indent="-309563" algn="just"/>
            <a:endParaRPr lang="en-US" dirty="0"/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SSP is an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Indigenous Fertilizer </a:t>
            </a:r>
            <a:r>
              <a:rPr lang="en-US" dirty="0"/>
              <a:t>which is used as Substitute of DAP</a:t>
            </a:r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Sale increased about 51% during current Rabi 21</a:t>
            </a:r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Total Requirement  in  Kharif 22           -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33 LMT</a:t>
            </a:r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Opening Stock  as on 1 April 22            -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17.00 LMT  </a:t>
            </a:r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Production  in Kharif 22                         - 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24.00 LMT   </a:t>
            </a:r>
          </a:p>
          <a:p>
            <a:pPr marL="579438" indent="-309563" algn="just">
              <a:lnSpc>
                <a:spcPct val="150000"/>
              </a:lnSpc>
            </a:pPr>
            <a:r>
              <a:rPr lang="en-US" dirty="0"/>
              <a:t>Availability  in Kharif 22                         - 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41.00 LMT</a:t>
            </a:r>
          </a:p>
          <a:p>
            <a:pPr marL="579438" indent="-309563" algn="just"/>
            <a:endParaRPr lang="en-US" sz="2400" b="1" dirty="0"/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174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1721</Words>
  <Application>Microsoft Macintosh PowerPoint</Application>
  <PresentationFormat>Widescreen</PresentationFormat>
  <Paragraphs>602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Department of Fertilizers   Availability of Fertilizers for Kharif Season - 22      19 April 2022 NACS, Pusa Complex, ICAR, New Delhi</vt:lpstr>
      <vt:lpstr>Availability During Rabi Season 21-22</vt:lpstr>
      <vt:lpstr>PowerPoint Presentation</vt:lpstr>
      <vt:lpstr>Estimated Requirement and Availability in Kharif Season 22 </vt:lpstr>
      <vt:lpstr>PowerPoint Presentation</vt:lpstr>
      <vt:lpstr>PowerPoint Presentation</vt:lpstr>
      <vt:lpstr>PowerPoint Presentation</vt:lpstr>
      <vt:lpstr>PowerPoint Presentation</vt:lpstr>
      <vt:lpstr>SSP  -  Availability Position in Kharif 22</vt:lpstr>
      <vt:lpstr>Budget Availability for Fertiliser Subsidy</vt:lpstr>
      <vt:lpstr>NBS Rates for P&amp;K Fertilizers for Kharif 22</vt:lpstr>
      <vt:lpstr>Trends of International Prices in 2020-21</vt:lpstr>
      <vt:lpstr>Trends of International Prices in 2021-22 </vt:lpstr>
      <vt:lpstr>Trend of Increasing International Prices</vt:lpstr>
      <vt:lpstr>Short-term and Long-term Arrangements</vt:lpstr>
      <vt:lpstr>PowerPoint Presentation</vt:lpstr>
      <vt:lpstr>Issue of Potash (MoP) Supply</vt:lpstr>
      <vt:lpstr>Expectation from the States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Control</dc:creator>
  <cp:lastModifiedBy>Rajesh Kumar Chaturvedi</cp:lastModifiedBy>
  <cp:revision>671</cp:revision>
  <cp:lastPrinted>2022-04-11T07:02:54Z</cp:lastPrinted>
  <dcterms:created xsi:type="dcterms:W3CDTF">2021-10-22T16:37:01Z</dcterms:created>
  <dcterms:modified xsi:type="dcterms:W3CDTF">2022-04-18T13:17:04Z</dcterms:modified>
</cp:coreProperties>
</file>